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58" r:id="rId2"/>
    <p:sldMasterId id="2147483648" r:id="rId3"/>
    <p:sldMasterId id="2147483679" r:id="rId4"/>
    <p:sldMasterId id="2147483683" r:id="rId5"/>
    <p:sldMasterId id="2147483677" r:id="rId6"/>
    <p:sldMasterId id="2147483662" r:id="rId7"/>
    <p:sldMasterId id="2147483674" r:id="rId8"/>
    <p:sldMasterId id="2147483689" r:id="rId9"/>
  </p:sldMasterIdLst>
  <p:notesMasterIdLst>
    <p:notesMasterId r:id="rId17"/>
  </p:notesMasterIdLst>
  <p:handoutMasterIdLst>
    <p:handoutMasterId r:id="rId18"/>
  </p:handoutMasterIdLst>
  <p:sldIdLst>
    <p:sldId id="283" r:id="rId10"/>
    <p:sldId id="277" r:id="rId11"/>
    <p:sldId id="278" r:id="rId12"/>
    <p:sldId id="279" r:id="rId13"/>
    <p:sldId id="280" r:id="rId14"/>
    <p:sldId id="281" r:id="rId15"/>
    <p:sldId id="28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28" userDrawn="1">
          <p15:clr>
            <a:srgbClr val="A4A3A4"/>
          </p15:clr>
        </p15:guide>
        <p15:guide id="2" orient="horz" pos="633" userDrawn="1">
          <p15:clr>
            <a:srgbClr val="A4A3A4"/>
          </p15:clr>
        </p15:guide>
        <p15:guide id="3" orient="horz" pos="939" userDrawn="1">
          <p15:clr>
            <a:srgbClr val="A4A3A4"/>
          </p15:clr>
        </p15:guide>
        <p15:guide id="4" pos="5290" userDrawn="1">
          <p15:clr>
            <a:srgbClr val="A4A3A4"/>
          </p15:clr>
        </p15:guide>
        <p15:guide id="5" pos="43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26A"/>
    <a:srgbClr val="F79747"/>
    <a:srgbClr val="FDCD05"/>
    <a:srgbClr val="393D40"/>
    <a:srgbClr val="555659"/>
    <a:srgbClr val="DBDBDB"/>
    <a:srgbClr val="0E3B5E"/>
    <a:srgbClr val="F5F2F2"/>
    <a:srgbClr val="CCD7E8"/>
    <a:srgbClr val="809D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12" d="100"/>
          <a:sy n="112" d="100"/>
        </p:scale>
        <p:origin x="1506" y="102"/>
      </p:cViewPr>
      <p:guideLst>
        <p:guide orient="horz" pos="4128"/>
        <p:guide orient="horz" pos="633"/>
        <p:guide orient="horz" pos="939"/>
        <p:guide pos="5290"/>
        <p:guide pos="435"/>
      </p:guideLst>
    </p:cSldViewPr>
  </p:slideViewPr>
  <p:notesTextViewPr>
    <p:cViewPr>
      <p:scale>
        <a:sx n="100" d="100"/>
        <a:sy n="100" d="100"/>
      </p:scale>
      <p:origin x="0" y="0"/>
    </p:cViewPr>
  </p:notesTextViewPr>
  <p:sorterViewPr>
    <p:cViewPr>
      <p:scale>
        <a:sx n="167" d="100"/>
        <a:sy n="167" d="100"/>
      </p:scale>
      <p:origin x="0" y="0"/>
    </p:cViewPr>
  </p:sorterViewPr>
  <p:notesViewPr>
    <p:cSldViewPr snapToGrid="0" snapToObjects="1">
      <p:cViewPr varScale="1">
        <p:scale>
          <a:sx n="88" d="100"/>
          <a:sy n="88"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Combined</c:v>
                </c:pt>
              </c:strCache>
            </c:strRef>
          </c:tx>
          <c:spPr>
            <a:solidFill>
              <a:schemeClr val="accent2"/>
            </a:solidFill>
            <a:ln>
              <a:solidFill>
                <a:schemeClr val="tx1"/>
              </a:solidFill>
            </a:ln>
          </c:spPr>
          <c:invertIfNegative val="0"/>
          <c:dLbls>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0.88</c:v>
                </c:pt>
                <c:pt idx="1">
                  <c:v>0.49</c:v>
                </c:pt>
                <c:pt idx="2">
                  <c:v>0.37</c:v>
                </c:pt>
                <c:pt idx="3">
                  <c:v>0.15</c:v>
                </c:pt>
              </c:numCache>
            </c:numRef>
          </c:val>
          <c:extLst>
            <c:ext xmlns:c16="http://schemas.microsoft.com/office/drawing/2014/chart" uri="{C3380CC4-5D6E-409C-BE32-E72D297353CC}">
              <c16:uniqueId val="{00000000-305B-4873-A6C8-D370987ADB65}"/>
            </c:ext>
          </c:extLst>
        </c:ser>
        <c:ser>
          <c:idx val="1"/>
          <c:order val="1"/>
          <c:tx>
            <c:strRef>
              <c:f>Sheet1!$C$1</c:f>
              <c:strCache>
                <c:ptCount val="1"/>
                <c:pt idx="0">
                  <c:v>Separate</c:v>
                </c:pt>
              </c:strCache>
            </c:strRef>
          </c:tx>
          <c:spPr>
            <a:solidFill>
              <a:schemeClr val="accent6"/>
            </a:solidFill>
            <a:ln>
              <a:solidFill>
                <a:schemeClr val="tx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Sheet1!$C$2:$C$5</c:f>
              <c:numCache>
                <c:formatCode>0%</c:formatCode>
                <c:ptCount val="4"/>
                <c:pt idx="0">
                  <c:v>0.12</c:v>
                </c:pt>
                <c:pt idx="1">
                  <c:v>0.51</c:v>
                </c:pt>
                <c:pt idx="2">
                  <c:v>0.63</c:v>
                </c:pt>
                <c:pt idx="3">
                  <c:v>0.85</c:v>
                </c:pt>
              </c:numCache>
            </c:numRef>
          </c:val>
          <c:extLst>
            <c:ext xmlns:c16="http://schemas.microsoft.com/office/drawing/2014/chart" uri="{C3380CC4-5D6E-409C-BE32-E72D297353CC}">
              <c16:uniqueId val="{00000001-305B-4873-A6C8-D370987ADB65}"/>
            </c:ext>
          </c:extLst>
        </c:ser>
        <c:dLbls>
          <c:showLegendKey val="0"/>
          <c:showVal val="0"/>
          <c:showCatName val="0"/>
          <c:showSerName val="0"/>
          <c:showPercent val="0"/>
          <c:showBubbleSize val="0"/>
        </c:dLbls>
        <c:gapWidth val="150"/>
        <c:overlap val="100"/>
        <c:axId val="98756864"/>
        <c:axId val="114753536"/>
      </c:barChart>
      <c:catAx>
        <c:axId val="98756864"/>
        <c:scaling>
          <c:orientation val="minMax"/>
        </c:scaling>
        <c:delete val="0"/>
        <c:axPos val="b"/>
        <c:numFmt formatCode="General" sourceLinked="0"/>
        <c:majorTickMark val="out"/>
        <c:minorTickMark val="none"/>
        <c:tickLblPos val="nextTo"/>
        <c:txPr>
          <a:bodyPr/>
          <a:lstStyle/>
          <a:p>
            <a:pPr>
              <a:defRPr sz="1400" b="1"/>
            </a:pPr>
            <a:endParaRPr lang="en-US"/>
          </a:p>
        </c:txPr>
        <c:crossAx val="114753536"/>
        <c:crosses val="autoZero"/>
        <c:auto val="1"/>
        <c:lblAlgn val="ctr"/>
        <c:lblOffset val="100"/>
        <c:noMultiLvlLbl val="0"/>
      </c:catAx>
      <c:valAx>
        <c:axId val="114753536"/>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8756864"/>
        <c:crosses val="autoZero"/>
        <c:crossBetween val="between"/>
      </c:valAx>
    </c:plotArea>
    <c:legend>
      <c:legendPos val="r"/>
      <c:layout>
        <c:manualLayout>
          <c:xMode val="edge"/>
          <c:yMode val="edge"/>
          <c:x val="0.87238512907405563"/>
          <c:y val="0.32244563201245796"/>
          <c:w val="0.10792429427334241"/>
          <c:h val="0.10817764086891564"/>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2F6D-4C4E-96DB-44E33B3A4BE3}"/>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2F6D-4C4E-96DB-44E33B3A4BE3}"/>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2F6D-4C4E-96DB-44E33B3A4BE3}"/>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2F6D-4C4E-96DB-44E33B3A4BE3}"/>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5113</c:v>
                </c:pt>
                <c:pt idx="1">
                  <c:v>2425</c:v>
                </c:pt>
                <c:pt idx="2">
                  <c:v>1101</c:v>
                </c:pt>
                <c:pt idx="3">
                  <c:v>321</c:v>
                </c:pt>
              </c:numCache>
            </c:numRef>
          </c:val>
          <c:extLst>
            <c:ext xmlns:c16="http://schemas.microsoft.com/office/drawing/2014/chart" uri="{C3380CC4-5D6E-409C-BE32-E72D297353CC}">
              <c16:uniqueId val="{00000008-2F6D-4C4E-96DB-44E33B3A4BE3}"/>
            </c:ext>
          </c:extLst>
        </c:ser>
        <c:dLbls>
          <c:showLegendKey val="0"/>
          <c:showVal val="0"/>
          <c:showCatName val="0"/>
          <c:showSerName val="0"/>
          <c:showPercent val="0"/>
          <c:showBubbleSize val="0"/>
        </c:dLbls>
        <c:gapWidth val="150"/>
        <c:axId val="44137088"/>
        <c:axId val="44142976"/>
      </c:barChart>
      <c:catAx>
        <c:axId val="44137088"/>
        <c:scaling>
          <c:orientation val="minMax"/>
        </c:scaling>
        <c:delete val="0"/>
        <c:axPos val="b"/>
        <c:numFmt formatCode="General" sourceLinked="0"/>
        <c:majorTickMark val="out"/>
        <c:minorTickMark val="none"/>
        <c:tickLblPos val="nextTo"/>
        <c:txPr>
          <a:bodyPr/>
          <a:lstStyle/>
          <a:p>
            <a:pPr>
              <a:defRPr sz="1400" b="1"/>
            </a:pPr>
            <a:endParaRPr lang="en-US"/>
          </a:p>
        </c:txPr>
        <c:crossAx val="44142976"/>
        <c:crosses val="autoZero"/>
        <c:auto val="1"/>
        <c:lblAlgn val="ctr"/>
        <c:lblOffset val="100"/>
        <c:noMultiLvlLbl val="0"/>
      </c:catAx>
      <c:valAx>
        <c:axId val="44142976"/>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441370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16F1-4D1A-BF18-95DDBFAF4CB1}"/>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16F1-4D1A-BF18-95DDBFAF4CB1}"/>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16F1-4D1A-BF18-95DDBFAF4CB1}"/>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16F1-4D1A-BF18-95DDBFAF4CB1}"/>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4565</c:v>
                </c:pt>
                <c:pt idx="1">
                  <c:v>3201</c:v>
                </c:pt>
                <c:pt idx="2">
                  <c:v>1305</c:v>
                </c:pt>
                <c:pt idx="3">
                  <c:v>412</c:v>
                </c:pt>
              </c:numCache>
            </c:numRef>
          </c:val>
          <c:extLst>
            <c:ext xmlns:c16="http://schemas.microsoft.com/office/drawing/2014/chart" uri="{C3380CC4-5D6E-409C-BE32-E72D297353CC}">
              <c16:uniqueId val="{00000008-16F1-4D1A-BF18-95DDBFAF4CB1}"/>
            </c:ext>
          </c:extLst>
        </c:ser>
        <c:dLbls>
          <c:showLegendKey val="0"/>
          <c:showVal val="0"/>
          <c:showCatName val="0"/>
          <c:showSerName val="0"/>
          <c:showPercent val="0"/>
          <c:showBubbleSize val="0"/>
        </c:dLbls>
        <c:gapWidth val="150"/>
        <c:axId val="53540352"/>
        <c:axId val="53541888"/>
      </c:barChart>
      <c:catAx>
        <c:axId val="53540352"/>
        <c:scaling>
          <c:orientation val="minMax"/>
        </c:scaling>
        <c:delete val="0"/>
        <c:axPos val="b"/>
        <c:numFmt formatCode="General" sourceLinked="0"/>
        <c:majorTickMark val="out"/>
        <c:minorTickMark val="none"/>
        <c:tickLblPos val="nextTo"/>
        <c:txPr>
          <a:bodyPr/>
          <a:lstStyle/>
          <a:p>
            <a:pPr>
              <a:defRPr sz="1400" b="1"/>
            </a:pPr>
            <a:endParaRPr lang="en-US"/>
          </a:p>
        </c:txPr>
        <c:crossAx val="53541888"/>
        <c:crosses val="autoZero"/>
        <c:auto val="1"/>
        <c:lblAlgn val="ctr"/>
        <c:lblOffset val="100"/>
        <c:noMultiLvlLbl val="0"/>
      </c:catAx>
      <c:valAx>
        <c:axId val="53541888"/>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535403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2019</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Silver with no CSR:
Incomes over 250% of FPL
(over $28,725 for a single individual)</c:v>
                </c:pt>
                <c:pt idx="1">
                  <c:v>Silver, CSR 73% AV: 
Incomes 200%-250% of FPL 
($22,980-$28,725 for a single individual)</c:v>
                </c:pt>
                <c:pt idx="2">
                  <c:v>Silver, CSR 87% AV: 
Incomes 150%-200% of FPL 
($17,235-$22,980 for a single individual)</c:v>
                </c:pt>
                <c:pt idx="3">
                  <c:v>Silver, CSR 94% AV: 
Incomes 100%-150% of FPL 
($11,490-$17,235 for a single individual)</c:v>
                </c:pt>
              </c:strCache>
            </c:strRef>
          </c:cat>
          <c:val>
            <c:numRef>
              <c:f>Sheet1!$B$2:$B$5</c:f>
              <c:numCache>
                <c:formatCode>"$"#,##0</c:formatCode>
                <c:ptCount val="4"/>
                <c:pt idx="0">
                  <c:v>2425</c:v>
                </c:pt>
                <c:pt idx="1">
                  <c:v>1949</c:v>
                </c:pt>
                <c:pt idx="2">
                  <c:v>582</c:v>
                </c:pt>
                <c:pt idx="3">
                  <c:v>183</c:v>
                </c:pt>
              </c:numCache>
            </c:numRef>
          </c:val>
          <c:extLst>
            <c:ext xmlns:c16="http://schemas.microsoft.com/office/drawing/2014/chart" uri="{C3380CC4-5D6E-409C-BE32-E72D297353CC}">
              <c16:uniqueId val="{00000000-7FDB-4236-BA02-FC45DA0BF992}"/>
            </c:ext>
          </c:extLst>
        </c:ser>
        <c:dLbls>
          <c:showLegendKey val="0"/>
          <c:showVal val="0"/>
          <c:showCatName val="0"/>
          <c:showSerName val="0"/>
          <c:showPercent val="0"/>
          <c:showBubbleSize val="0"/>
        </c:dLbls>
        <c:gapWidth val="150"/>
        <c:axId val="150557056"/>
        <c:axId val="150558592"/>
      </c:barChart>
      <c:catAx>
        <c:axId val="150557056"/>
        <c:scaling>
          <c:orientation val="minMax"/>
        </c:scaling>
        <c:delete val="0"/>
        <c:axPos val="b"/>
        <c:numFmt formatCode="General" sourceLinked="0"/>
        <c:majorTickMark val="out"/>
        <c:minorTickMark val="none"/>
        <c:tickLblPos val="nextTo"/>
        <c:txPr>
          <a:bodyPr/>
          <a:lstStyle/>
          <a:p>
            <a:pPr>
              <a:defRPr sz="1200" b="0"/>
            </a:pPr>
            <a:endParaRPr lang="en-US"/>
          </a:p>
        </c:txPr>
        <c:crossAx val="150558592"/>
        <c:crosses val="autoZero"/>
        <c:auto val="1"/>
        <c:lblAlgn val="ctr"/>
        <c:lblOffset val="100"/>
        <c:noMultiLvlLbl val="0"/>
      </c:catAx>
      <c:valAx>
        <c:axId val="150558592"/>
        <c:scaling>
          <c:orientation val="minMax"/>
        </c:scaling>
        <c:delete val="0"/>
        <c:axPos val="l"/>
        <c:numFmt formatCode="&quot;$&quot;#,##0" sourceLinked="1"/>
        <c:majorTickMark val="out"/>
        <c:minorTickMark val="none"/>
        <c:tickLblPos val="nextTo"/>
        <c:txPr>
          <a:bodyPr/>
          <a:lstStyle/>
          <a:p>
            <a:pPr>
              <a:defRPr sz="1200"/>
            </a:pPr>
            <a:endParaRPr lang="en-US"/>
          </a:p>
        </c:txPr>
        <c:crossAx val="150557056"/>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Silver with no CSR:
Incomes over 250% of FPL
(over $28,725 for a single individual)</c:v>
                </c:pt>
                <c:pt idx="1">
                  <c:v>Silver, CSR 73% AV: 
Incomes 200%-250% of FPL 
($22,980-$28,725 for a single individual)</c:v>
                </c:pt>
                <c:pt idx="2">
                  <c:v>Silver, CSR 87% AV: 
Incomes 150%-200% of FPL 
($17,235-$22,980 for a single individual)</c:v>
                </c:pt>
                <c:pt idx="3">
                  <c:v>Silver, CSR 94% AV: 
Incomes 100%-150% of FPL 
($11,490-$17,235 for a single individual)</c:v>
                </c:pt>
              </c:strCache>
            </c:strRef>
          </c:cat>
          <c:val>
            <c:numRef>
              <c:f>Sheet1!$B$2:$B$5</c:f>
              <c:numCache>
                <c:formatCode>"$"#,##0;[Red]"$"#,##0</c:formatCode>
                <c:ptCount val="4"/>
                <c:pt idx="0">
                  <c:v>3201</c:v>
                </c:pt>
                <c:pt idx="1">
                  <c:v>2654</c:v>
                </c:pt>
                <c:pt idx="2">
                  <c:v>650</c:v>
                </c:pt>
                <c:pt idx="3">
                  <c:v>162</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Silver with no CSR:
Incomes over 250% of FPL
(over $28,725 for a single individual)</c:v>
                </c:pt>
                <c:pt idx="1">
                  <c:v>Silver, CSR 73% AV: 
Incomes 200%-250% of FPL 
($22,980-$28,725 for a single individual)</c:v>
                </c:pt>
                <c:pt idx="2">
                  <c:v>Silver, CSR 87% AV: 
Incomes 150%-200% of FPL 
($17,235-$22,980 for a single individual)</c:v>
                </c:pt>
                <c:pt idx="3">
                  <c:v>Silver, CSR 94% AV: 
Incomes 100%-150% of FPL 
($11,490-$17,235 for a single individual)</c:v>
                </c:pt>
              </c:strCache>
            </c:strRef>
          </c:cat>
          <c:val>
            <c:numRef>
              <c:f>Sheet1!$B$2:$B$5</c:f>
              <c:numCache>
                <c:formatCode>"$"#,##0;[Red]"$"#,##0</c:formatCode>
                <c:ptCount val="4"/>
                <c:pt idx="0">
                  <c:v>5779</c:v>
                </c:pt>
                <c:pt idx="1">
                  <c:v>4613</c:v>
                </c:pt>
                <c:pt idx="2">
                  <c:v>1776</c:v>
                </c:pt>
                <c:pt idx="3">
                  <c:v>1039</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10/7/2019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10/7/2019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E76084-7007-4F9A-9BF5-85CA96B02EE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0755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7541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945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6789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2429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1669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50582" y="3140293"/>
            <a:ext cx="5092777" cy="1224225"/>
          </a:xfrm>
          <a:prstGeom prst="rect">
            <a:avLst/>
          </a:prstGeom>
        </p:spPr>
        <p:txBody>
          <a:bodyPr/>
          <a:lstStyle>
            <a:lvl1pPr marL="0" indent="0" algn="l">
              <a:buNone/>
              <a:defRPr>
                <a:solidFill>
                  <a:srgbClr val="FFFFFF"/>
                </a:solidFill>
              </a:defRPr>
            </a:lvl1pPr>
            <a:lvl2pPr marL="457223" indent="0" algn="ctr">
              <a:buNone/>
              <a:defRPr>
                <a:solidFill>
                  <a:schemeClr val="tx1">
                    <a:tint val="75000"/>
                  </a:schemeClr>
                </a:solidFill>
              </a:defRPr>
            </a:lvl2pPr>
            <a:lvl3pPr marL="914445" indent="0" algn="ctr">
              <a:buNone/>
              <a:defRPr>
                <a:solidFill>
                  <a:schemeClr val="tx1">
                    <a:tint val="75000"/>
                  </a:schemeClr>
                </a:solidFill>
              </a:defRPr>
            </a:lvl3pPr>
            <a:lvl4pPr marL="1371668" indent="0" algn="ctr">
              <a:buNone/>
              <a:defRPr>
                <a:solidFill>
                  <a:schemeClr val="tx1">
                    <a:tint val="75000"/>
                  </a:schemeClr>
                </a:solidFill>
              </a:defRPr>
            </a:lvl4pPr>
            <a:lvl5pPr marL="1828892" indent="0" algn="ctr">
              <a:buNone/>
              <a:defRPr>
                <a:solidFill>
                  <a:schemeClr val="tx1">
                    <a:tint val="75000"/>
                  </a:schemeClr>
                </a:solidFill>
              </a:defRPr>
            </a:lvl5pPr>
            <a:lvl6pPr marL="2286114" indent="0" algn="ctr">
              <a:buNone/>
              <a:defRPr>
                <a:solidFill>
                  <a:schemeClr val="tx1">
                    <a:tint val="75000"/>
                  </a:schemeClr>
                </a:solidFill>
              </a:defRPr>
            </a:lvl6pPr>
            <a:lvl7pPr marL="2743337" indent="0" algn="ctr">
              <a:buNone/>
              <a:defRPr>
                <a:solidFill>
                  <a:schemeClr val="tx1">
                    <a:tint val="75000"/>
                  </a:schemeClr>
                </a:solidFill>
              </a:defRPr>
            </a:lvl7pPr>
            <a:lvl8pPr marL="3200560" indent="0" algn="ctr">
              <a:buNone/>
              <a:defRPr>
                <a:solidFill>
                  <a:schemeClr val="tx1">
                    <a:tint val="75000"/>
                  </a:schemeClr>
                </a:solidFill>
              </a:defRPr>
            </a:lvl8pPr>
            <a:lvl9pPr marL="3657781"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1730818" y="2330918"/>
            <a:ext cx="6299720"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1693901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6960957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710589" y="88523"/>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8524386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27089003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Exhibit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0668742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58946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815" y="365129"/>
            <a:ext cx="7886372"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0268935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02125" y="514071"/>
            <a:ext cx="772440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02121" y="1617931"/>
            <a:ext cx="7724406" cy="4082963"/>
          </a:xfrm>
          <a:prstGeom prst="rect">
            <a:avLst/>
          </a:prstGeom>
        </p:spPr>
        <p:txBody>
          <a:bodyPr/>
          <a:lstStyle>
            <a:lvl1pPr marL="342918" indent="-182892">
              <a:spcBef>
                <a:spcPts val="0"/>
              </a:spcBef>
              <a:spcAft>
                <a:spcPts val="600"/>
              </a:spcAft>
              <a:buFont typeface="Arial"/>
              <a:buChar char="•"/>
              <a:defRPr>
                <a:solidFill>
                  <a:srgbClr val="393D40"/>
                </a:solidFill>
              </a:defRPr>
            </a:lvl1pPr>
            <a:lvl2pPr marL="742986" indent="-182892">
              <a:spcBef>
                <a:spcPts val="0"/>
              </a:spcBef>
              <a:spcAft>
                <a:spcPts val="600"/>
              </a:spcAft>
              <a:buFont typeface="Arial"/>
              <a:buChar char="•"/>
              <a:defRPr>
                <a:solidFill>
                  <a:srgbClr val="393D40"/>
                </a:solidFill>
              </a:defRPr>
            </a:lvl2pPr>
            <a:lvl3pPr marL="1143059" indent="-182892">
              <a:spcBef>
                <a:spcPts val="0"/>
              </a:spcBef>
              <a:spcAft>
                <a:spcPts val="600"/>
              </a:spcAft>
              <a:buFont typeface="Arial"/>
              <a:buChar char="•"/>
              <a:defRPr>
                <a:solidFill>
                  <a:srgbClr val="393D40"/>
                </a:solidFill>
              </a:defRPr>
            </a:lvl3pPr>
            <a:lvl4pPr marL="1600280" indent="-182892">
              <a:spcBef>
                <a:spcPts val="0"/>
              </a:spcBef>
              <a:spcAft>
                <a:spcPts val="600"/>
              </a:spcAft>
              <a:buFont typeface="Arial"/>
              <a:buChar char="•"/>
              <a:defRPr>
                <a:solidFill>
                  <a:srgbClr val="393D40"/>
                </a:solidFill>
              </a:defRPr>
            </a:lvl4pPr>
            <a:lvl5pPr marL="2057501" indent="-182892">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956680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19063" y="567044"/>
            <a:ext cx="772440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9063" y="1550195"/>
            <a:ext cx="7724407" cy="4274874"/>
          </a:xfrm>
          <a:prstGeom prst="rect">
            <a:avLst/>
          </a:prstGeom>
        </p:spPr>
        <p:txBody>
          <a:bodyPr/>
          <a:lstStyle>
            <a:lvl1pPr marL="342918" indent="-182892">
              <a:spcBef>
                <a:spcPts val="0"/>
              </a:spcBef>
              <a:spcAft>
                <a:spcPts val="600"/>
              </a:spcAft>
              <a:buFont typeface="Arial"/>
              <a:buChar char="•"/>
              <a:defRPr>
                <a:solidFill>
                  <a:srgbClr val="393D40"/>
                </a:solidFill>
              </a:defRPr>
            </a:lvl1pPr>
            <a:lvl2pPr marL="742986" indent="-182892">
              <a:spcBef>
                <a:spcPts val="0"/>
              </a:spcBef>
              <a:spcAft>
                <a:spcPts val="600"/>
              </a:spcAft>
              <a:buFont typeface="Arial"/>
              <a:buChar char="•"/>
              <a:defRPr>
                <a:solidFill>
                  <a:srgbClr val="393D40"/>
                </a:solidFill>
              </a:defRPr>
            </a:lvl2pPr>
            <a:lvl3pPr marL="1143059" indent="-182892">
              <a:spcBef>
                <a:spcPts val="0"/>
              </a:spcBef>
              <a:spcAft>
                <a:spcPts val="600"/>
              </a:spcAft>
              <a:buFont typeface="Arial"/>
              <a:buChar char="•"/>
              <a:defRPr>
                <a:solidFill>
                  <a:srgbClr val="393D40"/>
                </a:solidFill>
              </a:defRPr>
            </a:lvl3pPr>
            <a:lvl4pPr marL="1600280" indent="-182892">
              <a:spcBef>
                <a:spcPts val="0"/>
              </a:spcBef>
              <a:spcAft>
                <a:spcPts val="600"/>
              </a:spcAft>
              <a:buFont typeface="Arial"/>
              <a:buChar char="•"/>
              <a:defRPr>
                <a:solidFill>
                  <a:srgbClr val="393D40"/>
                </a:solidFill>
              </a:defRPr>
            </a:lvl4pPr>
            <a:lvl5pPr marL="2057501" indent="-182892">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7136541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64838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2438400" y="1295400"/>
            <a:ext cx="6008786"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2438400" y="2424199"/>
            <a:ext cx="4168742" cy="884238"/>
          </a:xfrm>
          <a:prstGeom prst="rect">
            <a:avLst/>
          </a:prstGeom>
        </p:spPr>
        <p:txBody>
          <a:bodyPr vert="horz"/>
          <a:lstStyle>
            <a:lvl1pPr marL="0" indent="0">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2438400" y="3668799"/>
            <a:ext cx="1511267" cy="284362"/>
          </a:xfrm>
          <a:prstGeom prst="rect">
            <a:avLst/>
          </a:prstGeom>
        </p:spPr>
        <p:txBody>
          <a:bodyPr vert="horz"/>
          <a:lstStyle>
            <a:lvl1pPr marL="0" indent="0">
              <a:buFontTx/>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2438400" y="4122031"/>
            <a:ext cx="3762342" cy="849313"/>
          </a:xfrm>
          <a:prstGeom prst="rect">
            <a:avLst/>
          </a:prstGeom>
        </p:spPr>
        <p:txBody>
          <a:bodyPr vert="horz"/>
          <a:lstStyle>
            <a:lvl1pPr marL="0" indent="0">
              <a:buFontTx/>
              <a:buNone/>
              <a:defRPr sz="1200" baseline="0">
                <a:solidFill>
                  <a:schemeClr val="bg1"/>
                </a:solidFill>
                <a:latin typeface="Arial" panose="020B0604020202020204" pitchFamily="34" charset="0"/>
                <a:cs typeface="Arial" panose="020B0604020202020204"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7995921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620456" y="1680194"/>
            <a:ext cx="7772401" cy="1470025"/>
          </a:xfrm>
        </p:spPr>
        <p:txBody>
          <a:bodyPr>
            <a:noAutofit/>
          </a:bodyPr>
          <a:lstStyle>
            <a:lvl1pPr>
              <a:defRPr>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24844" y="2536153"/>
            <a:ext cx="7705350" cy="1752600"/>
          </a:xfrm>
          <a:prstGeom prst="rect">
            <a:avLst/>
          </a:prstGeom>
        </p:spPr>
        <p:txBody>
          <a:bodyPr>
            <a:noAutofit/>
          </a:bodyPr>
          <a:lstStyle>
            <a:lvl1pPr marL="0" indent="0" algn="l">
              <a:buNone/>
              <a:defRPr>
                <a:solidFill>
                  <a:srgbClr val="FFFFFF"/>
                </a:solidFill>
              </a:defRPr>
            </a:lvl1pPr>
            <a:lvl2pPr marL="457223" indent="0" algn="ctr">
              <a:buNone/>
              <a:defRPr>
                <a:solidFill>
                  <a:schemeClr val="tx1">
                    <a:tint val="75000"/>
                  </a:schemeClr>
                </a:solidFill>
              </a:defRPr>
            </a:lvl2pPr>
            <a:lvl3pPr marL="914445" indent="0" algn="ctr">
              <a:buNone/>
              <a:defRPr>
                <a:solidFill>
                  <a:schemeClr val="tx1">
                    <a:tint val="75000"/>
                  </a:schemeClr>
                </a:solidFill>
              </a:defRPr>
            </a:lvl3pPr>
            <a:lvl4pPr marL="1371668" indent="0" algn="ctr">
              <a:buNone/>
              <a:defRPr>
                <a:solidFill>
                  <a:schemeClr val="tx1">
                    <a:tint val="75000"/>
                  </a:schemeClr>
                </a:solidFill>
              </a:defRPr>
            </a:lvl4pPr>
            <a:lvl5pPr marL="1828892" indent="0" algn="ctr">
              <a:buNone/>
              <a:defRPr>
                <a:solidFill>
                  <a:schemeClr val="tx1">
                    <a:tint val="75000"/>
                  </a:schemeClr>
                </a:solidFill>
              </a:defRPr>
            </a:lvl5pPr>
            <a:lvl6pPr marL="2286114" indent="0" algn="ctr">
              <a:buNone/>
              <a:defRPr>
                <a:solidFill>
                  <a:schemeClr val="tx1">
                    <a:tint val="75000"/>
                  </a:schemeClr>
                </a:solidFill>
              </a:defRPr>
            </a:lvl6pPr>
            <a:lvl7pPr marL="2743337" indent="0" algn="ctr">
              <a:buNone/>
              <a:defRPr>
                <a:solidFill>
                  <a:schemeClr val="tx1">
                    <a:tint val="75000"/>
                  </a:schemeClr>
                </a:solidFill>
              </a:defRPr>
            </a:lvl7pPr>
            <a:lvl8pPr marL="3200560" indent="0" algn="ctr">
              <a:buNone/>
              <a:defRPr>
                <a:solidFill>
                  <a:schemeClr val="tx1">
                    <a:tint val="75000"/>
                  </a:schemeClr>
                </a:solidFill>
              </a:defRPr>
            </a:lvl8pPr>
            <a:lvl9pPr marL="3657781"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8577167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Tree>
    <p:extLst>
      <p:ext uri="{BB962C8B-B14F-4D97-AF65-F5344CB8AC3E}">
        <p14:creationId xmlns:p14="http://schemas.microsoft.com/office/powerpoint/2010/main" val="353508748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Tree>
    <p:extLst>
      <p:ext uri="{BB962C8B-B14F-4D97-AF65-F5344CB8AC3E}">
        <p14:creationId xmlns:p14="http://schemas.microsoft.com/office/powerpoint/2010/main" val="324990637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104419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710589" y="88523"/>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6798226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314889760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7.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theme" Target="../theme/theme3.xml"/><Relationship Id="rId4"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7.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theme" Target="../theme/theme4.xml"/><Relationship Id="rId4"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7.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theme" Target="../theme/theme5.xml"/><Relationship Id="rId4"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7.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8.xml"/><Relationship Id="rId1" Type="http://schemas.openxmlformats.org/officeDocument/2006/relationships/slideLayout" Target="../slideLayouts/slideLayout18.xml"/><Relationship Id="rId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1730818" y="2633318"/>
            <a:ext cx="6299720"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4">
            <a:extLst>
              <a:ext uri="{28A0092B-C50C-407E-A947-70E740481C1C}">
                <a14:useLocalDpi xmlns:a14="http://schemas.microsoft.com/office/drawing/2010/main" val="0"/>
              </a:ext>
            </a:extLst>
          </a:blip>
          <a:srcRect l="46308"/>
          <a:stretch/>
        </p:blipFill>
        <p:spPr>
          <a:xfrm>
            <a:off x="2" y="0"/>
            <a:ext cx="2519755" cy="6858000"/>
          </a:xfrm>
          <a:prstGeom prst="rect">
            <a:avLst/>
          </a:prstGeom>
        </p:spPr>
      </p:pic>
      <p:pic>
        <p:nvPicPr>
          <p:cNvPr id="8" name="Picture 7" descr="KFF_Full_Logo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239000" y="5257800"/>
            <a:ext cx="1184364" cy="786320"/>
          </a:xfrm>
          <a:prstGeom prst="rect">
            <a:avLst/>
          </a:prstGeom>
        </p:spPr>
      </p:pic>
      <p:pic>
        <p:nvPicPr>
          <p:cNvPr id="9" name="Picture 8" descr="KFF_Tagline_K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 id="2147483694" r:id="rId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ftr="0" dt="0"/>
  <p:txStyles>
    <p:titleStyle>
      <a:lvl1pPr algn="l" defTabSz="457223" rtl="0" eaLnBrk="1" latinLnBrk="0" hangingPunct="1">
        <a:spcBef>
          <a:spcPct val="0"/>
        </a:spcBef>
        <a:buNone/>
        <a:defRPr sz="4800" kern="1200">
          <a:solidFill>
            <a:schemeClr val="bg1"/>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6283785" y="0"/>
            <a:ext cx="2860217" cy="6858000"/>
          </a:xfrm>
          <a:prstGeom prst="rect">
            <a:avLst/>
          </a:prstGeom>
        </p:spPr>
      </p:pic>
      <p:sp>
        <p:nvSpPr>
          <p:cNvPr id="2" name="Title Placeholder 1"/>
          <p:cNvSpPr>
            <a:spLocks noGrp="1"/>
          </p:cNvSpPr>
          <p:nvPr>
            <p:ph type="title"/>
          </p:nvPr>
        </p:nvSpPr>
        <p:spPr>
          <a:xfrm>
            <a:off x="634369" y="1695893"/>
            <a:ext cx="6299720"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1" y="0"/>
            <a:ext cx="77129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hf hdr="0" ftr="0" dt="0"/>
  <p:txStyles>
    <p:titleStyle>
      <a:lvl1pPr algn="l" defTabSz="457223" rtl="0" eaLnBrk="1" latinLnBrk="0" hangingPunct="1">
        <a:spcBef>
          <a:spcPct val="0"/>
        </a:spcBef>
        <a:buNone/>
        <a:defRPr sz="4800" kern="1200">
          <a:solidFill>
            <a:schemeClr val="bg1"/>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TextBox 4"/>
          <p:cNvSpPr txBox="1"/>
          <p:nvPr userDrawn="1"/>
        </p:nvSpPr>
        <p:spPr>
          <a:xfrm>
            <a:off x="55622" y="6096003"/>
            <a:ext cx="8029972" cy="600164"/>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2014 (including Arkansas, New Mexico, Oregon, Kentucky and Nevada). Data are from Healthcare.gov.</a:t>
            </a:r>
            <a:r>
              <a:rPr lang="en-US" sz="1100" baseline="0" dirty="0" smtClean="0"/>
              <a:t> </a:t>
            </a:r>
            <a:r>
              <a:rPr lang="en-US" sz="1100" dirty="0" smtClean="0"/>
              <a:t>Health plan information for individuals and families available here:</a:t>
            </a:r>
            <a:r>
              <a:rPr lang="en-US" sz="1100" baseline="0" dirty="0" smtClean="0"/>
              <a:t> </a:t>
            </a:r>
            <a:r>
              <a:rPr lang="en-US" sz="1100" dirty="0" smtClean="0"/>
              <a:t>https://www.healthcare.gov/health-plan-information-2014/</a:t>
            </a:r>
            <a:endParaRPr lang="en-US" sz="400" dirty="0"/>
          </a:p>
        </p:txBody>
      </p:sp>
      <p:pic>
        <p:nvPicPr>
          <p:cNvPr id="6" name="Picture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91"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710589" y="90481"/>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
        <p:nvSpPr>
          <p:cNvPr id="8" name="TextBox 7"/>
          <p:cNvSpPr txBox="1"/>
          <p:nvPr userDrawn="1"/>
        </p:nvSpPr>
        <p:spPr>
          <a:xfrm>
            <a:off x="80340" y="5919283"/>
            <a:ext cx="8005252" cy="938719"/>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2014 (including Arkansas, New Mexico, Oregon, Kentucky and Nevada). Data are from Healthcare.gov. Health plan information for individuals and families available here: https://www.healthcare.gov/health-plan-information-2014/. FPL</a:t>
            </a:r>
            <a:r>
              <a:rPr lang="en-US" sz="1100" baseline="0" dirty="0" smtClean="0"/>
              <a:t> refers to Federal Poverty Level. CSR refers to Cost-Sharing Reduction. AV refers to Actuarial Value. Income cut-offs are poverty thresholds for a household of one.</a:t>
            </a:r>
            <a:endParaRPr lang="en-US" sz="400" dirty="0"/>
          </a:p>
        </p:txBody>
      </p: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92"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710589" y="90481"/>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38595732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93"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txStyles>
    <p:titleStyle>
      <a:lvl1pPr algn="l" defTabSz="91444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2" indent="-228612" algn="l" defTabSz="914445" rtl="0" eaLnBrk="1" latinLnBrk="0" hangingPunct="1">
        <a:lnSpc>
          <a:spcPct val="90000"/>
        </a:lnSpc>
        <a:spcBef>
          <a:spcPts val="1000"/>
        </a:spcBef>
        <a:buFont typeface="Arial" panose="020B0604020202020204" pitchFamily="34" charset="0"/>
        <a:buChar char="•"/>
        <a:defRPr sz="2801" kern="1200">
          <a:solidFill>
            <a:schemeClr val="tx1"/>
          </a:solidFill>
          <a:latin typeface="+mn-lt"/>
          <a:ea typeface="+mn-ea"/>
          <a:cs typeface="+mn-cs"/>
        </a:defRPr>
      </a:lvl1pPr>
      <a:lvl2pPr marL="685834" indent="-228612" algn="l" defTabSz="914445"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3059" indent="-228612" algn="l" defTabSz="91444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1"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4"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7"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2"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2"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8"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0" algn="l" defTabSz="914445" rtl="0" eaLnBrk="1" latinLnBrk="0" hangingPunct="1">
        <a:defRPr sz="1800" kern="1200">
          <a:solidFill>
            <a:schemeClr val="tx1"/>
          </a:solidFill>
          <a:latin typeface="+mn-lt"/>
          <a:ea typeface="+mn-ea"/>
          <a:cs typeface="+mn-cs"/>
        </a:defRPr>
      </a:lvl8pPr>
      <a:lvl9pPr marL="3657781" algn="l" defTabSz="914445"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164504" cy="2259260"/>
          </a:xfrm>
          <a:prstGeom prst="rect">
            <a:avLst/>
          </a:prstGeom>
        </p:spPr>
      </p:pic>
      <p:pic>
        <p:nvPicPr>
          <p:cNvPr id="5" name="Picture 4"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6283785" y="0"/>
            <a:ext cx="2860217" cy="6858000"/>
          </a:xfrm>
          <a:prstGeom prst="rect">
            <a:avLst/>
          </a:prstGeom>
        </p:spPr>
      </p:pic>
      <p:sp>
        <p:nvSpPr>
          <p:cNvPr id="6" name="Title Placeholder 1"/>
          <p:cNvSpPr>
            <a:spLocks noGrp="1"/>
          </p:cNvSpPr>
          <p:nvPr>
            <p:ph type="title"/>
          </p:nvPr>
        </p:nvSpPr>
        <p:spPr>
          <a:xfrm>
            <a:off x="727527" y="577031"/>
            <a:ext cx="77159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9" name="Text Placeholder 2"/>
          <p:cNvSpPr>
            <a:spLocks noGrp="1"/>
          </p:cNvSpPr>
          <p:nvPr>
            <p:ph type="body" idx="1"/>
          </p:nvPr>
        </p:nvSpPr>
        <p:spPr>
          <a:xfrm>
            <a:off x="727527" y="1609875"/>
            <a:ext cx="7715938" cy="4091016"/>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164504" cy="2259260"/>
          </a:xfrm>
          <a:prstGeom prst="rect">
            <a:avLst/>
          </a:prstGeom>
        </p:spPr>
      </p:pic>
      <p:pic>
        <p:nvPicPr>
          <p:cNvPr id="8" name="Picture 7"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634513" y="0"/>
            <a:ext cx="2860217" cy="6858000"/>
          </a:xfrm>
          <a:prstGeom prst="rect">
            <a:avLst/>
          </a:prstGeom>
        </p:spPr>
      </p:pic>
      <p:sp>
        <p:nvSpPr>
          <p:cNvPr id="4" name="Rectangle 3"/>
          <p:cNvSpPr/>
          <p:nvPr userDrawn="1"/>
        </p:nvSpPr>
        <p:spPr>
          <a:xfrm>
            <a:off x="3481312" y="0"/>
            <a:ext cx="5662688" cy="6858000"/>
          </a:xfrm>
          <a:prstGeom prst="rect">
            <a:avLst/>
          </a:prstGeom>
          <a:solidFill>
            <a:srgbClr val="F5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Title Placeholder 1"/>
          <p:cNvSpPr>
            <a:spLocks noGrp="1"/>
          </p:cNvSpPr>
          <p:nvPr>
            <p:ph type="title"/>
          </p:nvPr>
        </p:nvSpPr>
        <p:spPr>
          <a:xfrm>
            <a:off x="719058" y="577031"/>
            <a:ext cx="77159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6" name="Text Placeholder 2"/>
          <p:cNvSpPr>
            <a:spLocks noGrp="1"/>
          </p:cNvSpPr>
          <p:nvPr>
            <p:ph type="body" idx="1"/>
          </p:nvPr>
        </p:nvSpPr>
        <p:spPr>
          <a:xfrm>
            <a:off x="719058" y="1519562"/>
            <a:ext cx="7715938" cy="4079727"/>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41192290"/>
      </p:ext>
    </p:extLst>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3" cstate="print"/>
          <a:srcRect/>
          <a:stretch>
            <a:fillRect/>
          </a:stretch>
        </p:blipFill>
        <p:spPr bwMode="auto">
          <a:xfrm>
            <a:off x="8503920" y="6217920"/>
            <a:ext cx="548640" cy="551434"/>
          </a:xfrm>
          <a:prstGeom prst="rect">
            <a:avLst/>
          </a:prstGeom>
          <a:noFill/>
        </p:spPr>
      </p:pic>
      <p:sp>
        <p:nvSpPr>
          <p:cNvPr id="4" name="TextBox 3"/>
          <p:cNvSpPr txBox="1"/>
          <p:nvPr userDrawn="1"/>
        </p:nvSpPr>
        <p:spPr>
          <a:xfrm>
            <a:off x="0" y="6096009"/>
            <a:ext cx="8458200" cy="769441"/>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2018 (including Arkansas, New Mexico, Oregon, Kentucky and Nevada).  Data are from Healthcare.gov Health plan information for individuals and families available here: https://www.healthcare.gov/health-plan-information-2019/.  FPL</a:t>
            </a:r>
            <a:r>
              <a:rPr lang="en-US" sz="1100" baseline="0" dirty="0" smtClean="0"/>
              <a:t> refers to Federal Poverty Level.  CSR refers to Cost-Sharing Reduction.  Income cut-offs are poverty thresholds for a household of one.</a:t>
            </a:r>
            <a:endParaRPr lang="en-US" sz="400" dirty="0"/>
          </a:p>
        </p:txBody>
      </p:sp>
    </p:spTree>
    <p:extLst>
      <p:ext uri="{BB962C8B-B14F-4D97-AF65-F5344CB8AC3E}">
        <p14:creationId xmlns:p14="http://schemas.microsoft.com/office/powerpoint/2010/main" val="2343822157"/>
      </p:ext>
    </p:extLst>
  </p:cSld>
  <p:clrMap bg1="lt1" tx1="dk1" bg2="lt2" tx2="dk2" accent1="accent1" accent2="accent2" accent3="accent3" accent4="accent4" accent5="accent5" accent6="accent6" hlink="hlink" folHlink="folHlink"/>
  <p:sldLayoutIdLst>
    <p:sldLayoutId id="2147483690" r:id="rId1"/>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1"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1" b="1">
          <a:solidFill>
            <a:schemeClr val="tx2"/>
          </a:solidFill>
          <a:latin typeface="Tahoma" pitchFamily="34" charset="0"/>
          <a:cs typeface="Arial" charset="0"/>
        </a:defRPr>
      </a:lvl2pPr>
      <a:lvl3pPr algn="l" rtl="0" eaLnBrk="1" fontAlgn="base" hangingPunct="1">
        <a:spcBef>
          <a:spcPct val="0"/>
        </a:spcBef>
        <a:spcAft>
          <a:spcPct val="0"/>
        </a:spcAft>
        <a:defRPr sz="2601" b="1">
          <a:solidFill>
            <a:schemeClr val="tx2"/>
          </a:solidFill>
          <a:latin typeface="Tahoma" pitchFamily="34" charset="0"/>
          <a:cs typeface="Arial" charset="0"/>
        </a:defRPr>
      </a:lvl3pPr>
      <a:lvl4pPr algn="l" rtl="0" eaLnBrk="1" fontAlgn="base" hangingPunct="1">
        <a:spcBef>
          <a:spcPct val="0"/>
        </a:spcBef>
        <a:spcAft>
          <a:spcPct val="0"/>
        </a:spcAft>
        <a:defRPr sz="2601" b="1">
          <a:solidFill>
            <a:schemeClr val="tx2"/>
          </a:solidFill>
          <a:latin typeface="Tahoma" pitchFamily="34" charset="0"/>
          <a:cs typeface="Arial" charset="0"/>
        </a:defRPr>
      </a:lvl4pPr>
      <a:lvl5pPr algn="l" rtl="0" eaLnBrk="1" fontAlgn="base" hangingPunct="1">
        <a:spcBef>
          <a:spcPct val="0"/>
        </a:spcBef>
        <a:spcAft>
          <a:spcPct val="0"/>
        </a:spcAft>
        <a:defRPr sz="2601" b="1">
          <a:solidFill>
            <a:schemeClr val="tx2"/>
          </a:solidFill>
          <a:latin typeface="Tahoma" pitchFamily="34" charset="0"/>
          <a:cs typeface="Arial" charset="0"/>
        </a:defRPr>
      </a:lvl5pPr>
      <a:lvl6pPr marL="457223" algn="l" rtl="0" eaLnBrk="1" fontAlgn="base" hangingPunct="1">
        <a:spcBef>
          <a:spcPct val="0"/>
        </a:spcBef>
        <a:spcAft>
          <a:spcPct val="0"/>
        </a:spcAft>
        <a:defRPr sz="2601" b="1">
          <a:solidFill>
            <a:schemeClr val="tx2"/>
          </a:solidFill>
          <a:latin typeface="Tahoma" pitchFamily="34" charset="0"/>
          <a:cs typeface="Arial" charset="0"/>
        </a:defRPr>
      </a:lvl6pPr>
      <a:lvl7pPr marL="914445" algn="l" rtl="0" eaLnBrk="1" fontAlgn="base" hangingPunct="1">
        <a:spcBef>
          <a:spcPct val="0"/>
        </a:spcBef>
        <a:spcAft>
          <a:spcPct val="0"/>
        </a:spcAft>
        <a:defRPr sz="2601" b="1">
          <a:solidFill>
            <a:schemeClr val="tx2"/>
          </a:solidFill>
          <a:latin typeface="Tahoma" pitchFamily="34" charset="0"/>
          <a:cs typeface="Arial" charset="0"/>
        </a:defRPr>
      </a:lvl7pPr>
      <a:lvl8pPr marL="1371668" algn="l" rtl="0" eaLnBrk="1" fontAlgn="base" hangingPunct="1">
        <a:spcBef>
          <a:spcPct val="0"/>
        </a:spcBef>
        <a:spcAft>
          <a:spcPct val="0"/>
        </a:spcAft>
        <a:defRPr sz="2601" b="1">
          <a:solidFill>
            <a:schemeClr val="tx2"/>
          </a:solidFill>
          <a:latin typeface="Tahoma" pitchFamily="34" charset="0"/>
          <a:cs typeface="Arial" charset="0"/>
        </a:defRPr>
      </a:lvl8pPr>
      <a:lvl9pPr marL="1828892" algn="l" rtl="0" eaLnBrk="1" fontAlgn="base" hangingPunct="1">
        <a:spcBef>
          <a:spcPct val="0"/>
        </a:spcBef>
        <a:spcAft>
          <a:spcPct val="0"/>
        </a:spcAft>
        <a:defRPr sz="2601" b="1">
          <a:solidFill>
            <a:schemeClr val="tx2"/>
          </a:solidFill>
          <a:latin typeface="Tahoma" pitchFamily="34" charset="0"/>
          <a:cs typeface="Arial" charset="0"/>
        </a:defRPr>
      </a:lvl9pPr>
    </p:titleStyle>
    <p:bodyStyle>
      <a:lvl1pPr marL="342918" indent="-342918" algn="l" rtl="0" eaLnBrk="1" fontAlgn="base" hangingPunct="1">
        <a:spcBef>
          <a:spcPct val="20000"/>
        </a:spcBef>
        <a:spcAft>
          <a:spcPct val="0"/>
        </a:spcAft>
        <a:buChar char="•"/>
        <a:defRPr sz="3201">
          <a:solidFill>
            <a:schemeClr val="tx1"/>
          </a:solidFill>
          <a:latin typeface="+mn-lt"/>
          <a:ea typeface="+mn-ea"/>
          <a:cs typeface="+mn-cs"/>
        </a:defRPr>
      </a:lvl1pPr>
      <a:lvl2pPr marL="742986" indent="-285763" algn="l" rtl="0" eaLnBrk="1" fontAlgn="base" hangingPunct="1">
        <a:spcBef>
          <a:spcPct val="20000"/>
        </a:spcBef>
        <a:spcAft>
          <a:spcPct val="0"/>
        </a:spcAft>
        <a:buChar char="–"/>
        <a:defRPr sz="2801">
          <a:solidFill>
            <a:schemeClr val="tx1"/>
          </a:solidFill>
          <a:latin typeface="+mn-lt"/>
          <a:cs typeface="+mn-cs"/>
        </a:defRPr>
      </a:lvl2pPr>
      <a:lvl3pPr marL="1143059" indent="-228612" algn="l" rtl="0" eaLnBrk="1" fontAlgn="base" hangingPunct="1">
        <a:spcBef>
          <a:spcPct val="20000"/>
        </a:spcBef>
        <a:spcAft>
          <a:spcPct val="0"/>
        </a:spcAft>
        <a:buChar char="•"/>
        <a:defRPr sz="2399">
          <a:solidFill>
            <a:schemeClr val="tx1"/>
          </a:solidFill>
          <a:latin typeface="+mn-lt"/>
          <a:cs typeface="+mn-cs"/>
        </a:defRPr>
      </a:lvl3pPr>
      <a:lvl4pPr marL="1600280" indent="-228612" algn="l" rtl="0" eaLnBrk="1" fontAlgn="base" hangingPunct="1">
        <a:spcBef>
          <a:spcPct val="20000"/>
        </a:spcBef>
        <a:spcAft>
          <a:spcPct val="0"/>
        </a:spcAft>
        <a:buChar char="–"/>
        <a:defRPr sz="2000">
          <a:solidFill>
            <a:schemeClr val="tx1"/>
          </a:solidFill>
          <a:latin typeface="+mn-lt"/>
          <a:cs typeface="+mn-cs"/>
        </a:defRPr>
      </a:lvl4pPr>
      <a:lvl5pPr marL="2057501" indent="-228612" algn="l" rtl="0" eaLnBrk="1" fontAlgn="base" hangingPunct="1">
        <a:spcBef>
          <a:spcPct val="20000"/>
        </a:spcBef>
        <a:spcAft>
          <a:spcPct val="0"/>
        </a:spcAft>
        <a:buChar char="»"/>
        <a:defRPr sz="2000">
          <a:solidFill>
            <a:schemeClr val="tx1"/>
          </a:solidFill>
          <a:latin typeface="+mn-lt"/>
          <a:cs typeface="+mn-cs"/>
        </a:defRPr>
      </a:lvl5pPr>
      <a:lvl6pPr marL="2514724" indent="-228612" algn="l" rtl="0" eaLnBrk="1" fontAlgn="base" hangingPunct="1">
        <a:spcBef>
          <a:spcPct val="20000"/>
        </a:spcBef>
        <a:spcAft>
          <a:spcPct val="0"/>
        </a:spcAft>
        <a:buChar char="»"/>
        <a:defRPr sz="2000">
          <a:solidFill>
            <a:schemeClr val="tx1"/>
          </a:solidFill>
          <a:latin typeface="+mn-lt"/>
          <a:cs typeface="+mn-cs"/>
        </a:defRPr>
      </a:lvl6pPr>
      <a:lvl7pPr marL="2971947" indent="-228612" algn="l" rtl="0" eaLnBrk="1" fontAlgn="base" hangingPunct="1">
        <a:spcBef>
          <a:spcPct val="20000"/>
        </a:spcBef>
        <a:spcAft>
          <a:spcPct val="0"/>
        </a:spcAft>
        <a:buChar char="»"/>
        <a:defRPr sz="2000">
          <a:solidFill>
            <a:schemeClr val="tx1"/>
          </a:solidFill>
          <a:latin typeface="+mn-lt"/>
          <a:cs typeface="+mn-cs"/>
        </a:defRPr>
      </a:lvl7pPr>
      <a:lvl8pPr marL="3429172" indent="-228612" algn="l" rtl="0" eaLnBrk="1" fontAlgn="base" hangingPunct="1">
        <a:spcBef>
          <a:spcPct val="20000"/>
        </a:spcBef>
        <a:spcAft>
          <a:spcPct val="0"/>
        </a:spcAft>
        <a:buChar char="»"/>
        <a:defRPr sz="2000">
          <a:solidFill>
            <a:schemeClr val="tx1"/>
          </a:solidFill>
          <a:latin typeface="+mn-lt"/>
          <a:cs typeface="+mn-cs"/>
        </a:defRPr>
      </a:lvl8pPr>
      <a:lvl9pPr marL="3886392" indent="-228612"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8"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0" algn="l" defTabSz="914445" rtl="0" eaLnBrk="1" latinLnBrk="0" hangingPunct="1">
        <a:defRPr sz="1800" kern="1200">
          <a:solidFill>
            <a:schemeClr val="tx1"/>
          </a:solidFill>
          <a:latin typeface="+mn-lt"/>
          <a:ea typeface="+mn-ea"/>
          <a:cs typeface="+mn-cs"/>
        </a:defRPr>
      </a:lvl8pPr>
      <a:lvl9pPr marL="3657781" algn="l" defTabSz="91444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6590" y="2602907"/>
            <a:ext cx="6761285" cy="1000511"/>
          </a:xfrm>
        </p:spPr>
        <p:txBody>
          <a:bodyPr/>
          <a:lstStyle/>
          <a:p>
            <a:r>
              <a:rPr lang="en-US" sz="3200" dirty="0"/>
              <a:t>Cost-Sharing for Plans Offered in the Federal Marketplace for </a:t>
            </a:r>
            <a:r>
              <a:rPr lang="en-US" sz="3200" dirty="0" smtClean="0"/>
              <a:t>2014</a:t>
            </a:r>
            <a:endParaRPr lang="en-US" sz="3200" dirty="0"/>
          </a:p>
        </p:txBody>
      </p:sp>
    </p:spTree>
    <p:extLst>
      <p:ext uri="{BB962C8B-B14F-4D97-AF65-F5344CB8AC3E}">
        <p14:creationId xmlns:p14="http://schemas.microsoft.com/office/powerpoint/2010/main" val="1760939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03662203"/>
              </p:ext>
            </p:extLst>
          </p:nvPr>
        </p:nvGraphicFramePr>
        <p:xfrm>
          <a:off x="246186" y="1219200"/>
          <a:ext cx="8821615" cy="44497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18747" y="304800"/>
            <a:ext cx="8533815" cy="914400"/>
          </a:xfrm>
        </p:spPr>
        <p:txBody>
          <a:bodyPr>
            <a:noAutofit/>
          </a:bodyPr>
          <a:lstStyle/>
          <a:p>
            <a:pPr algn="ctr"/>
            <a:r>
              <a:rPr lang="en-US" sz="2399" dirty="0"/>
              <a:t>Percent of Plans Where Medical Deductible is Combined with or Separate from the Prescription Drug </a:t>
            </a:r>
            <a:r>
              <a:rPr lang="en-US" sz="2399" dirty="0" smtClean="0"/>
              <a:t>Deductible (2014)</a:t>
            </a:r>
            <a:endParaRPr lang="en-US" sz="2399" dirty="0"/>
          </a:p>
        </p:txBody>
      </p:sp>
      <p:sp>
        <p:nvSpPr>
          <p:cNvPr id="5" name="TextBox 4"/>
          <p:cNvSpPr txBox="1"/>
          <p:nvPr/>
        </p:nvSpPr>
        <p:spPr>
          <a:xfrm>
            <a:off x="155336"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1</a:t>
            </a:r>
          </a:p>
        </p:txBody>
      </p:sp>
    </p:spTree>
    <p:extLst>
      <p:ext uri="{BB962C8B-B14F-4D97-AF65-F5344CB8AC3E}">
        <p14:creationId xmlns:p14="http://schemas.microsoft.com/office/powerpoint/2010/main" val="404485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65780781"/>
              </p:ext>
            </p:extLst>
          </p:nvPr>
        </p:nvGraphicFramePr>
        <p:xfrm>
          <a:off x="298940" y="1219202"/>
          <a:ext cx="8705445" cy="472439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74785" y="304800"/>
            <a:ext cx="8577776" cy="914400"/>
          </a:xfrm>
        </p:spPr>
        <p:txBody>
          <a:bodyPr>
            <a:normAutofit/>
          </a:bodyPr>
          <a:lstStyle/>
          <a:p>
            <a:pPr algn="ctr"/>
            <a:r>
              <a:rPr lang="en-US" sz="2399" dirty="0"/>
              <a:t>Average Medical Deductible, in Plans with </a:t>
            </a:r>
            <a:r>
              <a:rPr lang="en-US" sz="2399" u="sng" dirty="0"/>
              <a:t>Combined</a:t>
            </a:r>
            <a:r>
              <a:rPr lang="en-US" sz="2399" dirty="0"/>
              <a:t> Medical and Prescription Drug Deductibles (</a:t>
            </a:r>
            <a:r>
              <a:rPr lang="en-US" sz="2399" dirty="0" smtClean="0"/>
              <a:t>2014)</a:t>
            </a:r>
            <a:endParaRPr lang="en-US" sz="2399" dirty="0"/>
          </a:p>
        </p:txBody>
      </p:sp>
      <p:sp>
        <p:nvSpPr>
          <p:cNvPr id="5" name="TextBox 4"/>
          <p:cNvSpPr txBox="1"/>
          <p:nvPr/>
        </p:nvSpPr>
        <p:spPr>
          <a:xfrm>
            <a:off x="164128"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2</a:t>
            </a:r>
          </a:p>
        </p:txBody>
      </p:sp>
    </p:spTree>
    <p:extLst>
      <p:ext uri="{BB962C8B-B14F-4D97-AF65-F5344CB8AC3E}">
        <p14:creationId xmlns:p14="http://schemas.microsoft.com/office/powerpoint/2010/main" val="3284703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ext uri="{D42A27DB-BD31-4B8C-83A1-F6EECF244321}">
                <p14:modId xmlns:p14="http://schemas.microsoft.com/office/powerpoint/2010/main" val="233374002"/>
              </p:ext>
            </p:extLst>
          </p:nvPr>
        </p:nvGraphicFramePr>
        <p:xfrm>
          <a:off x="167055" y="1219200"/>
          <a:ext cx="8900747" cy="44497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07731" y="304800"/>
            <a:ext cx="8744830" cy="914400"/>
          </a:xfrm>
        </p:spPr>
        <p:txBody>
          <a:bodyPr>
            <a:normAutofit/>
          </a:bodyPr>
          <a:lstStyle/>
          <a:p>
            <a:pPr algn="ctr"/>
            <a:r>
              <a:rPr lang="en-US" sz="2399" dirty="0"/>
              <a:t>Average Medical Deductible In Plans with </a:t>
            </a:r>
            <a:r>
              <a:rPr lang="en-US" sz="2399" u="sng" dirty="0"/>
              <a:t>Separate</a:t>
            </a:r>
            <a:r>
              <a:rPr lang="en-US" sz="2399" dirty="0"/>
              <a:t> Medical and Prescription Drug Deductibles (</a:t>
            </a:r>
            <a:r>
              <a:rPr lang="en-US" sz="2399" dirty="0" smtClean="0"/>
              <a:t>2014)</a:t>
            </a:r>
            <a:endParaRPr lang="en-US" sz="2399" dirty="0"/>
          </a:p>
        </p:txBody>
      </p:sp>
      <p:sp>
        <p:nvSpPr>
          <p:cNvPr id="4" name="TextBox 3"/>
          <p:cNvSpPr txBox="1"/>
          <p:nvPr/>
        </p:nvSpPr>
        <p:spPr>
          <a:xfrm>
            <a:off x="167055"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3</a:t>
            </a:r>
          </a:p>
        </p:txBody>
      </p:sp>
    </p:spTree>
    <p:extLst>
      <p:ext uri="{BB962C8B-B14F-4D97-AF65-F5344CB8AC3E}">
        <p14:creationId xmlns:p14="http://schemas.microsoft.com/office/powerpoint/2010/main" val="4126791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23441343"/>
              </p:ext>
            </p:extLst>
          </p:nvPr>
        </p:nvGraphicFramePr>
        <p:xfrm>
          <a:off x="237392" y="1450776"/>
          <a:ext cx="8449408" cy="440490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8408" y="304800"/>
            <a:ext cx="8604152" cy="914400"/>
          </a:xfrm>
        </p:spPr>
        <p:txBody>
          <a:bodyPr>
            <a:normAutofit/>
          </a:bodyPr>
          <a:lstStyle/>
          <a:p>
            <a:pPr algn="ctr"/>
            <a:r>
              <a:rPr lang="en-US" sz="2399" dirty="0">
                <a:solidFill>
                  <a:schemeClr val="tx1"/>
                </a:solidFill>
              </a:rPr>
              <a:t>Average Medical Deductible In Plans with </a:t>
            </a:r>
            <a:r>
              <a:rPr lang="en-US" sz="2399" u="sng" dirty="0">
                <a:solidFill>
                  <a:schemeClr val="tx1"/>
                </a:solidFill>
              </a:rPr>
              <a:t>Combined</a:t>
            </a:r>
            <a:r>
              <a:rPr lang="en-US" sz="2399" dirty="0">
                <a:solidFill>
                  <a:schemeClr val="tx1"/>
                </a:solidFill>
              </a:rPr>
              <a:t> Medical and Prescription Drug Deductible (</a:t>
            </a:r>
            <a:r>
              <a:rPr lang="en-US" sz="2399" dirty="0" smtClean="0">
                <a:solidFill>
                  <a:schemeClr val="tx1"/>
                </a:solidFill>
              </a:rPr>
              <a:t>2014)</a:t>
            </a:r>
            <a:endParaRPr lang="en-US" sz="2399" dirty="0">
              <a:solidFill>
                <a:schemeClr val="tx1"/>
              </a:solidFill>
            </a:endParaRPr>
          </a:p>
        </p:txBody>
      </p:sp>
      <p:sp>
        <p:nvSpPr>
          <p:cNvPr id="5" name="TextBox 4"/>
          <p:cNvSpPr txBox="1"/>
          <p:nvPr/>
        </p:nvSpPr>
        <p:spPr>
          <a:xfrm>
            <a:off x="164128" y="76114"/>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4</a:t>
            </a:r>
          </a:p>
        </p:txBody>
      </p:sp>
    </p:spTree>
    <p:extLst>
      <p:ext uri="{BB962C8B-B14F-4D97-AF65-F5344CB8AC3E}">
        <p14:creationId xmlns:p14="http://schemas.microsoft.com/office/powerpoint/2010/main" val="1172931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76247902"/>
              </p:ext>
            </p:extLst>
          </p:nvPr>
        </p:nvGraphicFramePr>
        <p:xfrm>
          <a:off x="237392" y="1219200"/>
          <a:ext cx="8449408" cy="466285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34110" y="304800"/>
            <a:ext cx="8718453" cy="914400"/>
          </a:xfrm>
        </p:spPr>
        <p:txBody>
          <a:bodyPr>
            <a:normAutofit/>
          </a:bodyPr>
          <a:lstStyle/>
          <a:p>
            <a:pPr algn="ctr"/>
            <a:r>
              <a:rPr lang="en-US" sz="2399" dirty="0">
                <a:solidFill>
                  <a:schemeClr val="tx1"/>
                </a:solidFill>
              </a:rPr>
              <a:t>Average Medical Deductible In Plans with </a:t>
            </a:r>
            <a:r>
              <a:rPr lang="en-US" sz="2399" u="sng" dirty="0">
                <a:solidFill>
                  <a:schemeClr val="tx1"/>
                </a:solidFill>
              </a:rPr>
              <a:t>Separate</a:t>
            </a:r>
            <a:r>
              <a:rPr lang="en-US" sz="2399" dirty="0">
                <a:solidFill>
                  <a:schemeClr val="tx1"/>
                </a:solidFill>
              </a:rPr>
              <a:t> Medical and Prescription Drug Deductibles (</a:t>
            </a:r>
            <a:r>
              <a:rPr lang="en-US" sz="2399" dirty="0" smtClean="0">
                <a:solidFill>
                  <a:schemeClr val="tx1"/>
                </a:solidFill>
              </a:rPr>
              <a:t>2014)</a:t>
            </a:r>
            <a:endParaRPr lang="en-US" sz="2399" dirty="0">
              <a:solidFill>
                <a:schemeClr val="tx1"/>
              </a:solidFill>
            </a:endParaRPr>
          </a:p>
        </p:txBody>
      </p:sp>
      <p:sp>
        <p:nvSpPr>
          <p:cNvPr id="5" name="TextBox 4"/>
          <p:cNvSpPr txBox="1"/>
          <p:nvPr/>
        </p:nvSpPr>
        <p:spPr>
          <a:xfrm>
            <a:off x="167058" y="76114"/>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5</a:t>
            </a:r>
          </a:p>
        </p:txBody>
      </p:sp>
    </p:spTree>
    <p:extLst>
      <p:ext uri="{BB962C8B-B14F-4D97-AF65-F5344CB8AC3E}">
        <p14:creationId xmlns:p14="http://schemas.microsoft.com/office/powerpoint/2010/main" val="487640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06567330"/>
              </p:ext>
            </p:extLst>
          </p:nvPr>
        </p:nvGraphicFramePr>
        <p:xfrm>
          <a:off x="184638" y="1450777"/>
          <a:ext cx="8502162" cy="444007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27538" y="304800"/>
            <a:ext cx="8616462" cy="914400"/>
          </a:xfrm>
        </p:spPr>
        <p:txBody>
          <a:bodyPr>
            <a:normAutofit/>
          </a:bodyPr>
          <a:lstStyle/>
          <a:p>
            <a:pPr algn="ctr"/>
            <a:r>
              <a:rPr lang="en-US" sz="2399" dirty="0">
                <a:solidFill>
                  <a:schemeClr val="tx1"/>
                </a:solidFill>
              </a:rPr>
              <a:t>Average Out-Of-Pocket Limit In Plans with Combined Limit for Medical and Prescription Drug Cost Sharing (</a:t>
            </a:r>
            <a:r>
              <a:rPr lang="en-US" sz="2399" dirty="0" smtClean="0">
                <a:solidFill>
                  <a:schemeClr val="tx1"/>
                </a:solidFill>
              </a:rPr>
              <a:t>2014)</a:t>
            </a:r>
            <a:endParaRPr lang="en-US" sz="2399" dirty="0">
              <a:solidFill>
                <a:schemeClr val="tx1"/>
              </a:solidFill>
            </a:endParaRPr>
          </a:p>
        </p:txBody>
      </p:sp>
      <p:sp>
        <p:nvSpPr>
          <p:cNvPr id="5" name="TextBox 4"/>
          <p:cNvSpPr txBox="1"/>
          <p:nvPr/>
        </p:nvSpPr>
        <p:spPr>
          <a:xfrm>
            <a:off x="184640" y="84906"/>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6</a:t>
            </a:r>
          </a:p>
        </p:txBody>
      </p:sp>
    </p:spTree>
    <p:extLst>
      <p:ext uri="{BB962C8B-B14F-4D97-AF65-F5344CB8AC3E}">
        <p14:creationId xmlns:p14="http://schemas.microsoft.com/office/powerpoint/2010/main" val="3413556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BC44F8BF-EF46-4E90-8791-21ABC1237DD6}"/>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vider">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2C7FFF8-9CD7-4DBE-A036-FA756CFF2267}"/>
    </a:ext>
  </a:extLst>
</a:theme>
</file>

<file path=ppt/theme/theme3.xml><?xml version="1.0" encoding="utf-8"?>
<a:theme xmlns:a="http://schemas.openxmlformats.org/drawingml/2006/main" name="Default">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CC2608BF-1456-4F42-A421-AA11EA9DAF76}"/>
    </a:ext>
  </a:extLst>
</a:theme>
</file>

<file path=ppt/theme/theme4.xml><?xml version="1.0" encoding="utf-8"?>
<a:theme xmlns:a="http://schemas.openxmlformats.org/drawingml/2006/main" name="Default with Figure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F80E2FBA-F884-423E-A76E-0230118FD261}"/>
    </a:ext>
  </a:extLst>
</a:theme>
</file>

<file path=ppt/theme/theme5.xml><?xml version="1.0" encoding="utf-8"?>
<a:theme xmlns:a="http://schemas.openxmlformats.org/drawingml/2006/main" name="Default with Exhibit #">
  <a:themeElements>
    <a:clrScheme name="2018 KFF Blues">
      <a:dk1>
        <a:srgbClr val="000000"/>
      </a:dk1>
      <a:lt1>
        <a:srgbClr val="FFFFFF"/>
      </a:lt1>
      <a:dk2>
        <a:srgbClr val="F5821F"/>
      </a:dk2>
      <a:lt2>
        <a:srgbClr val="EE2C37"/>
      </a:lt2>
      <a:accent1>
        <a:srgbClr val="0E3B5E"/>
      </a:accent1>
      <a:accent2>
        <a:srgbClr val="0076C4"/>
      </a:accent2>
      <a:accent3>
        <a:srgbClr val="005993"/>
      </a:accent3>
      <a:accent4>
        <a:srgbClr val="43B4FF"/>
      </a:accent4>
      <a:accent5>
        <a:srgbClr val="C0E6FF"/>
      </a:accent5>
      <a:accent6>
        <a:srgbClr val="082338"/>
      </a:accent6>
      <a:hlink>
        <a:srgbClr val="8F9091"/>
      </a:hlink>
      <a:folHlink>
        <a:srgbClr val="D8D8D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04D6A2FF-468B-4CD4-9A98-01A82B294235}"/>
    </a:ext>
  </a:extLst>
</a:theme>
</file>

<file path=ppt/theme/theme6.xml><?xml version="1.0" encoding="utf-8"?>
<a:theme xmlns:a="http://schemas.openxmlformats.org/drawingml/2006/main" name="Blank">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 KFF Template 16x9" id="{8BE28CEB-C891-4723-BC76-3FB5D6609D16}" vid="{2391C2DB-66DD-4146-9E74-9014F19B5B22}"/>
    </a:ext>
  </a:extLst>
</a:theme>
</file>

<file path=ppt/theme/theme7.xml><?xml version="1.0" encoding="utf-8"?>
<a:theme xmlns:a="http://schemas.openxmlformats.org/drawingml/2006/main" name="Text Slide w/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A5381AF-4EB0-4A3A-BE37-C889FD6FE04C}"/>
    </a:ext>
  </a:extLst>
</a:theme>
</file>

<file path=ppt/theme/theme8.xml><?xml version="1.0" encoding="utf-8"?>
<a:theme xmlns:a="http://schemas.openxmlformats.org/drawingml/2006/main" name="Text w/Wide 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77EFB791-B7E8-4D66-9344-53A6412982EE}"/>
    </a:ext>
  </a:extLst>
</a:theme>
</file>

<file path=ppt/theme/theme9.xml><?xml version="1.0" encoding="utf-8"?>
<a:theme xmlns:a="http://schemas.openxmlformats.org/drawingml/2006/main" name="2_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2018 KFF Template 16x9</Template>
  <TotalTime>1085</TotalTime>
  <Words>126</Words>
  <Application>Microsoft Office PowerPoint</Application>
  <PresentationFormat>On-screen Show (4:3)</PresentationFormat>
  <Paragraphs>19</Paragraphs>
  <Slides>7</Slides>
  <Notes>6</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7</vt:i4>
      </vt:variant>
    </vt:vector>
  </HeadingPairs>
  <TitlesOfParts>
    <vt:vector size="20" baseType="lpstr">
      <vt:lpstr>Arial</vt:lpstr>
      <vt:lpstr>Calibri</vt:lpstr>
      <vt:lpstr>Meta Offc Pro</vt:lpstr>
      <vt:lpstr>Tahoma</vt:lpstr>
      <vt:lpstr>Title Slide</vt:lpstr>
      <vt:lpstr>Divider</vt:lpstr>
      <vt:lpstr>Default</vt:lpstr>
      <vt:lpstr>Default with Figure #</vt:lpstr>
      <vt:lpstr>Default with Exhibit #</vt:lpstr>
      <vt:lpstr>Blank</vt:lpstr>
      <vt:lpstr>Text Slide w/Gray Angle</vt:lpstr>
      <vt:lpstr>Text w/Wide Gray Angle</vt:lpstr>
      <vt:lpstr>2_blank</vt:lpstr>
      <vt:lpstr>Cost-Sharing for Plans Offered in the Federal Marketplace for 2014</vt:lpstr>
      <vt:lpstr>Percent of Plans Where Medical Deductible is Combined with or Separate from the Prescription Drug Deductible (2014)</vt:lpstr>
      <vt:lpstr>Average Medical Deductible, in Plans with Combined Medical and Prescription Drug Deductibles (2014)</vt:lpstr>
      <vt:lpstr>Average Medical Deductible In Plans with Separate Medical and Prescription Drug Deductibles (2014)</vt:lpstr>
      <vt:lpstr>Average Medical Deductible In Plans with Combined Medical and Prescription Drug Deductible (2014)</vt:lpstr>
      <vt:lpstr>Average Medical Deductible In Plans with Separate Medical and Prescription Drug Deductibles (2014)</vt:lpstr>
      <vt:lpstr>Average Out-Of-Pocket Limit In Plans with Combined Limit for Medical and Prescription Drug Cost Sharing (2014)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Your Title Here. We Recommend That You Keep It to Two Lines</dc:title>
  <dc:creator>Rachel Fehr</dc:creator>
  <cp:lastModifiedBy>Evonne Young</cp:lastModifiedBy>
  <cp:revision>18</cp:revision>
  <dcterms:created xsi:type="dcterms:W3CDTF">2018-12-03T17:23:39Z</dcterms:created>
  <dcterms:modified xsi:type="dcterms:W3CDTF">2019-10-07T14:57:17Z</dcterms:modified>
</cp:coreProperties>
</file>